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4224000" cy="20104100"/>
  <p:notesSz cx="6797675" cy="9926638"/>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90" y="-33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1420228" cy="226532"/>
          </a:xfrm>
          <a:prstGeom prst="rect">
            <a:avLst/>
          </a:prstGeom>
        </p:spPr>
        <p:txBody>
          <a:bodyPr vert="horz" lIns="44543" tIns="22272" rIns="44543" bIns="22272" rtlCol="0" anchor="ctr"/>
          <a:lstStyle>
            <a:lvl1pPr algn="l">
              <a:defRPr sz="600"/>
            </a:lvl1pPr>
          </a:lstStyle>
          <a:p>
            <a:pPr>
              <a:defRPr/>
            </a:pPr>
            <a:endParaRPr/>
          </a:p>
        </p:txBody>
      </p:sp>
      <p:sp>
        <p:nvSpPr>
          <p:cNvPr id="3" name="Date Placeholder 2"/>
          <p:cNvSpPr>
            <a:spLocks noGrp="1"/>
          </p:cNvSpPr>
          <p:nvPr>
            <p:ph type="dt" idx="2"/>
          </p:nvPr>
        </p:nvSpPr>
        <p:spPr bwMode="auto">
          <a:xfrm>
            <a:off x="1856464" y="0"/>
            <a:ext cx="1420228" cy="226532"/>
          </a:xfrm>
          <a:prstGeom prst="rect">
            <a:avLst/>
          </a:prstGeom>
        </p:spPr>
        <p:txBody>
          <a:bodyPr vert="horz" lIns="44543" tIns="22272" rIns="44543" bIns="22272" rtlCol="0" anchor="ctr"/>
          <a:lstStyle>
            <a:lvl1pPr algn="r">
              <a:defRPr sz="600"/>
            </a:lvl1pPr>
          </a:lstStyle>
          <a:p>
            <a:pPr>
              <a:defRPr/>
            </a:pPr>
            <a:endParaRPr/>
          </a:p>
        </p:txBody>
      </p:sp>
      <p:sp>
        <p:nvSpPr>
          <p:cNvPr id="4" name="Date Placeholder 2"/>
          <p:cNvSpPr>
            <a:spLocks noGrp="1"/>
          </p:cNvSpPr>
          <p:nvPr>
            <p:ph type="dt" idx="3"/>
          </p:nvPr>
        </p:nvSpPr>
        <p:spPr bwMode="auto">
          <a:xfrm>
            <a:off x="1856464" y="0"/>
            <a:ext cx="1420228" cy="226532"/>
          </a:xfrm>
          <a:prstGeom prst="rect">
            <a:avLst/>
          </a:prstGeom>
        </p:spPr>
        <p:txBody>
          <a:bodyPr vert="horz" lIns="44543" tIns="22272" rIns="44543" bIns="22272" rtlCol="0" anchor="ctr"/>
          <a:lstStyle>
            <a:lvl1pPr algn="r">
              <a:defRPr sz="600"/>
            </a:lvl1pPr>
          </a:lstStyle>
          <a:p>
            <a:pPr>
              <a:defRPr/>
            </a:pPr>
            <a:endParaRPr/>
          </a:p>
        </p:txBody>
      </p:sp>
      <p:sp>
        <p:nvSpPr>
          <p:cNvPr id="5" name="Notes Placeholder 4"/>
          <p:cNvSpPr>
            <a:spLocks noGrp="1"/>
          </p:cNvSpPr>
          <p:nvPr>
            <p:ph type="body" sz="quarter" idx="1"/>
          </p:nvPr>
        </p:nvSpPr>
        <p:spPr bwMode="auto">
          <a:xfrm>
            <a:off x="327746" y="2172824"/>
            <a:ext cx="2621960" cy="1777765"/>
          </a:xfrm>
          <a:prstGeom prst="rect">
            <a:avLst/>
          </a:prstGeom>
        </p:spPr>
        <p:txBody>
          <a:bodyPr vert="horz" lIns="44543" tIns="22272" rIns="44543" bIns="22272" rtlCol="0" anchor="ctr"/>
          <a:lstStyle/>
          <a:p>
            <a:pPr>
              <a:defRPr/>
            </a:pPr>
            <a:endParaRPr/>
          </a:p>
        </p:txBody>
      </p:sp>
      <p:sp>
        <p:nvSpPr>
          <p:cNvPr id="6" name="Footer Placeholder 5"/>
          <p:cNvSpPr>
            <a:spLocks noGrp="1"/>
          </p:cNvSpPr>
          <p:nvPr>
            <p:ph type="ftr" sz="quarter" idx="4"/>
          </p:nvPr>
        </p:nvSpPr>
        <p:spPr bwMode="auto">
          <a:xfrm>
            <a:off x="0" y="4288427"/>
            <a:ext cx="1420228" cy="226532"/>
          </a:xfrm>
          <a:prstGeom prst="rect">
            <a:avLst/>
          </a:prstGeom>
        </p:spPr>
        <p:txBody>
          <a:bodyPr vert="horz" lIns="44543" tIns="22272" rIns="44543" bIns="22272" rtlCol="0" anchor="b"/>
          <a:lstStyle>
            <a:lvl1pPr algn="l">
              <a:defRPr sz="600"/>
            </a:lvl1pPr>
          </a:lstStyle>
          <a:p>
            <a:pPr>
              <a:defRPr/>
            </a:pPr>
            <a:endParaRPr/>
          </a:p>
        </p:txBody>
      </p:sp>
      <p:sp>
        <p:nvSpPr>
          <p:cNvPr id="7" name="Slide Number Placeholder 6"/>
          <p:cNvSpPr>
            <a:spLocks noGrp="1"/>
          </p:cNvSpPr>
          <p:nvPr>
            <p:ph type="sldNum" sz="quarter" idx="10"/>
          </p:nvPr>
        </p:nvSpPr>
        <p:spPr bwMode="auto">
          <a:xfrm>
            <a:off x="1856464" y="4288427"/>
            <a:ext cx="1420228" cy="226532"/>
          </a:xfrm>
          <a:prstGeom prst="rect">
            <a:avLst/>
          </a:prstGeom>
        </p:spPr>
        <p:txBody>
          <a:bodyPr vert="horz" lIns="44543" tIns="22272" rIns="44543" bIns="22272" rtlCol="0" anchor="b"/>
          <a:lstStyle>
            <a:lvl1pPr algn="r">
              <a:defRPr sz="6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7101FA58-0F9A-C5F5-8C51-B6550C94601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1066800" y="6232271"/>
            <a:ext cx="12090400" cy="4221861"/>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2133600" y="11258296"/>
            <a:ext cx="9956800" cy="5026025"/>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userDrawn="1">
  <p:cSld name="Title and Content">
    <p:bg>
      <p:bgPr>
        <a:solidFill>
          <a:schemeClr val="bg1"/>
        </a:solidFill>
        <a:effectLst/>
      </p:bgPr>
    </p:bg>
    <p:spTree>
      <p:nvGrpSpPr>
        <p:cNvPr id="1" name=""/>
        <p:cNvGrpSpPr/>
        <p:nvPr/>
      </p:nvGrpSpPr>
      <p:grpSpPr bwMode="auto">
        <a:xfrm>
          <a:off x="0" y="0"/>
          <a:ext cx="0" cy="0"/>
          <a:chOff x="0" y="0"/>
          <a:chExt cx="0" cy="0"/>
        </a:xfrm>
      </p:grpSpPr>
      <p:sp>
        <p:nvSpPr>
          <p:cNvPr id="16" name="bk object 16"/>
          <p:cNvSpPr/>
          <p:nvPr/>
        </p:nvSpPr>
        <p:spPr bwMode="auto">
          <a:xfrm>
            <a:off x="0" y="5055594"/>
            <a:ext cx="14220190" cy="13628368"/>
          </a:xfrm>
          <a:custGeom>
            <a:avLst/>
            <a:gdLst/>
            <a:ahLst/>
            <a:cxnLst/>
            <a:rect l="l" t="t" r="r" b="b"/>
            <a:pathLst>
              <a:path w="14220190" h="13628369" extrusionOk="0">
                <a:moveTo>
                  <a:pt x="0" y="13628198"/>
                </a:moveTo>
                <a:lnTo>
                  <a:pt x="14219990" y="13628198"/>
                </a:lnTo>
                <a:lnTo>
                  <a:pt x="14219990" y="0"/>
                </a:lnTo>
                <a:lnTo>
                  <a:pt x="0" y="0"/>
                </a:lnTo>
                <a:lnTo>
                  <a:pt x="0" y="13628198"/>
                </a:lnTo>
                <a:close/>
              </a:path>
            </a:pathLst>
          </a:custGeom>
          <a:solidFill>
            <a:srgbClr val="0072BC"/>
          </a:solidFill>
        </p:spPr>
        <p:txBody>
          <a:bodyPr wrap="square" lIns="0" tIns="0" rIns="0" bIns="0" rtlCol="0"/>
          <a:lstStyle/>
          <a:p>
            <a:pPr>
              <a:defRPr/>
            </a:pPr>
            <a:endParaRPr/>
          </a:p>
        </p:txBody>
      </p:sp>
      <p:sp>
        <p:nvSpPr>
          <p:cNvPr id="2" name="Holder 2"/>
          <p:cNvSpPr>
            <a:spLocks noGrp="1"/>
          </p:cNvSpPr>
          <p:nvPr>
            <p:ph type="title"/>
          </p:nvPr>
        </p:nvSpPr>
        <p:spPr bwMode="auto"/>
        <p:txBody>
          <a:bodyPr lIns="0" tIns="0" rIns="0" bIns="0"/>
          <a:lstStyle>
            <a:lvl1pPr>
              <a:defRPr sz="6300" b="1" i="0">
                <a:solidFill>
                  <a:srgbClr val="0072BC"/>
                </a:solidFill>
                <a:latin typeface="HHU Celeste Sans"/>
                <a:cs typeface="HHU Celeste Sans"/>
              </a:defRPr>
            </a:lvl1pPr>
          </a:lstStyle>
          <a:p>
            <a:pPr>
              <a:defRPr/>
            </a:pPr>
            <a:endParaRPr/>
          </a:p>
        </p:txBody>
      </p:sp>
      <p:sp>
        <p:nvSpPr>
          <p:cNvPr id="3" name="Holder 3"/>
          <p:cNvSpPr>
            <a:spLocks noGrp="1"/>
          </p:cNvSpPr>
          <p:nvPr>
            <p:ph type="body" idx="1"/>
          </p:nvPr>
        </p:nvSpPr>
        <p:spPr bwMode="auto"/>
        <p:txBody>
          <a:bodyPr lIns="0" tIns="0" rIns="0" bIns="0"/>
          <a:lstStyle>
            <a:lvl1pPr>
              <a:defRPr b="0" i="0">
                <a:solidFill>
                  <a:schemeClr val="tx1"/>
                </a:solidFill>
              </a:defRPr>
            </a:lvl1pPr>
          </a:lstStyle>
          <a:p>
            <a:pPr>
              <a:defRPr/>
            </a:pPr>
            <a:endParaRPr/>
          </a:p>
        </p:txBody>
      </p:sp>
      <p:sp>
        <p:nvSpPr>
          <p:cNvPr id="4" name="Holder 4"/>
          <p:cNvSpPr>
            <a:spLocks noGrp="1"/>
          </p:cNvSpPr>
          <p:nvPr>
            <p:ph type="ftr" sz="quarter" idx="5"/>
          </p:nvPr>
        </p:nvSpPr>
        <p:spPr bwMode="auto"/>
        <p:txBody>
          <a:bodyPr lIns="0" tIns="0" rIns="0" bIns="0"/>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6300" b="1" i="0">
                <a:solidFill>
                  <a:srgbClr val="0072BC"/>
                </a:solidFill>
                <a:latin typeface="HHU Celeste Sans"/>
                <a:cs typeface="HHU Celeste Sans"/>
              </a:defRPr>
            </a:lvl1pPr>
          </a:lstStyle>
          <a:p>
            <a:pPr>
              <a:defRPr/>
            </a:pPr>
            <a:endParaRPr/>
          </a:p>
        </p:txBody>
      </p:sp>
      <p:sp>
        <p:nvSpPr>
          <p:cNvPr id="3" name="Holder 3"/>
          <p:cNvSpPr>
            <a:spLocks noGrp="1"/>
          </p:cNvSpPr>
          <p:nvPr>
            <p:ph sz="half" idx="2"/>
          </p:nvPr>
        </p:nvSpPr>
        <p:spPr bwMode="auto">
          <a:xfrm>
            <a:off x="711200" y="4623943"/>
            <a:ext cx="6187440" cy="13268707"/>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7325360" y="4623943"/>
            <a:ext cx="6187440" cy="13268707"/>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p:txBody>
          <a:bodyPr lIns="0" tIns="0" rIns="0" bIns="0"/>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6300" b="1" i="0">
                <a:solidFill>
                  <a:srgbClr val="0072BC"/>
                </a:solidFill>
                <a:latin typeface="HHU Celeste Sans"/>
                <a:cs typeface="HHU Celeste Sans"/>
              </a:defRPr>
            </a:lvl1pPr>
          </a:lstStyle>
          <a:p>
            <a:pPr>
              <a:defRPr/>
            </a:pPr>
            <a:endParaRPr/>
          </a:p>
        </p:txBody>
      </p:sp>
      <p:sp>
        <p:nvSpPr>
          <p:cNvPr id="3" name="Holder 3"/>
          <p:cNvSpPr>
            <a:spLocks noGrp="1"/>
          </p:cNvSpPr>
          <p:nvPr>
            <p:ph type="ftr" sz="quarter" idx="5"/>
          </p:nvPr>
        </p:nvSpPr>
        <p:spPr bwMode="auto"/>
        <p:txBody>
          <a:bodyPr lIns="0" tIns="0" rIns="0" bIns="0"/>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p:txBody>
          <a:bodyPr lIns="0" tIns="0" rIns="0" bIns="0"/>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3"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494553" y="2704931"/>
            <a:ext cx="13234893" cy="1864360"/>
          </a:xfrm>
          <a:prstGeom prst="rect">
            <a:avLst/>
          </a:prstGeom>
        </p:spPr>
        <p:txBody>
          <a:bodyPr wrap="square" lIns="0" tIns="0" rIns="0" bIns="0">
            <a:spAutoFit/>
          </a:bodyPr>
          <a:lstStyle>
            <a:lvl1pPr>
              <a:defRPr sz="6300" b="1" i="0">
                <a:solidFill>
                  <a:srgbClr val="0072BC"/>
                </a:solidFill>
                <a:latin typeface="HHU Celeste Sans"/>
                <a:cs typeface="HHU Celeste Sans"/>
              </a:defRPr>
            </a:lvl1pPr>
          </a:lstStyle>
          <a:p>
            <a:pPr>
              <a:defRPr/>
            </a:pPr>
            <a:endParaRPr/>
          </a:p>
        </p:txBody>
      </p:sp>
      <p:sp>
        <p:nvSpPr>
          <p:cNvPr id="3" name="Holder 3"/>
          <p:cNvSpPr>
            <a:spLocks noGrp="1"/>
          </p:cNvSpPr>
          <p:nvPr>
            <p:ph type="body" idx="1"/>
          </p:nvPr>
        </p:nvSpPr>
        <p:spPr bwMode="auto">
          <a:xfrm>
            <a:off x="511030" y="5495214"/>
            <a:ext cx="13201936" cy="12749530"/>
          </a:xfrm>
          <a:prstGeom prst="rect">
            <a:avLst/>
          </a:prstGeom>
        </p:spPr>
        <p:txBody>
          <a:bodyPr wrap="square" lIns="0" tIns="0" rIns="0" bIns="0">
            <a:spAutoFit/>
          </a:bodyPr>
          <a:lstStyle>
            <a:lvl1pPr>
              <a:defRPr b="0" i="0">
                <a:solidFill>
                  <a:schemeClr val="tx1"/>
                </a:solidFill>
              </a:defRPr>
            </a:lvl1pPr>
          </a:lstStyle>
          <a:p>
            <a:pPr>
              <a:defRPr/>
            </a:pPr>
            <a:endParaRPr/>
          </a:p>
        </p:txBody>
      </p:sp>
      <p:sp>
        <p:nvSpPr>
          <p:cNvPr id="4" name="Holder 4"/>
          <p:cNvSpPr>
            <a:spLocks noGrp="1"/>
          </p:cNvSpPr>
          <p:nvPr>
            <p:ph type="ftr" sz="quarter" idx="5"/>
          </p:nvPr>
        </p:nvSpPr>
        <p:spPr bwMode="auto">
          <a:xfrm>
            <a:off x="3663110" y="19072702"/>
            <a:ext cx="1134745" cy="311783"/>
          </a:xfrm>
          <a:prstGeom prst="rect">
            <a:avLst/>
          </a:prstGeom>
        </p:spPr>
        <p:txBody>
          <a:bodyPr wrap="square" lIns="0" tIns="0" rIns="0" bIns="0">
            <a:spAutoFit/>
          </a:bodyPr>
          <a:lstStyle>
            <a:lvl1pPr>
              <a:defRPr sz="900" b="0" i="0">
                <a:solidFill>
                  <a:schemeClr val="bg1"/>
                </a:solidFill>
                <a:latin typeface="HHU Celeste Sans"/>
                <a:cs typeface="HHU Celeste Sans"/>
              </a:defRPr>
            </a:lvl1pPr>
          </a:lstStyle>
          <a:p>
            <a:pPr marL="12700">
              <a:lnSpc>
                <a:spcPts val="1055"/>
              </a:lnSpc>
              <a:spcBef>
                <a:spcPts val="125"/>
              </a:spcBef>
              <a:defRPr/>
            </a:pPr>
            <a:r>
              <a:rPr spc="10"/>
              <a:t>Institut</a:t>
            </a:r>
            <a:endParaRPr/>
          </a:p>
          <a:p>
            <a:pPr marL="13970">
              <a:lnSpc>
                <a:spcPts val="1055"/>
              </a:lnSpc>
              <a:defRPr/>
            </a:pPr>
            <a:r>
              <a:rPr spc="20"/>
              <a:t>Namen </a:t>
            </a:r>
            <a:r>
              <a:rPr spc="15"/>
              <a:t>der</a:t>
            </a:r>
            <a:r>
              <a:rPr spc="-65"/>
              <a:t> </a:t>
            </a:r>
            <a:r>
              <a:rPr spc="15"/>
              <a:t>Mitarbeiter</a:t>
            </a:r>
            <a:endParaRPr/>
          </a:p>
        </p:txBody>
      </p:sp>
      <p:sp>
        <p:nvSpPr>
          <p:cNvPr id="5" name="Holder 5"/>
          <p:cNvSpPr>
            <a:spLocks noGrp="1"/>
          </p:cNvSpPr>
          <p:nvPr>
            <p:ph type="dt" sz="half" idx="6"/>
          </p:nvPr>
        </p:nvSpPr>
        <p:spPr bwMode="auto">
          <a:xfrm>
            <a:off x="711200" y="18696813"/>
            <a:ext cx="3271520" cy="1005205"/>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6/5/2024</a:t>
            </a:fld>
            <a:endParaRPr lang="en-US"/>
          </a:p>
        </p:txBody>
      </p:sp>
      <p:sp>
        <p:nvSpPr>
          <p:cNvPr id="6" name="Holder 6"/>
          <p:cNvSpPr>
            <a:spLocks noGrp="1"/>
          </p:cNvSpPr>
          <p:nvPr>
            <p:ph type="sldNum" sz="quarter" idx="7"/>
          </p:nvPr>
        </p:nvSpPr>
        <p:spPr bwMode="auto">
          <a:xfrm>
            <a:off x="10241280" y="18696813"/>
            <a:ext cx="3271520" cy="1005205"/>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kunstgeschichte.org/leitfaden-bildrechte-zweite-aufl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2" name="object 2"/>
          <p:cNvSpPr txBox="1">
            <a:spLocks noGrp="1"/>
          </p:cNvSpPr>
          <p:nvPr>
            <p:ph type="title"/>
          </p:nvPr>
        </p:nvSpPr>
        <p:spPr bwMode="auto">
          <a:xfrm>
            <a:off x="494552" y="2704931"/>
            <a:ext cx="12408647" cy="1893275"/>
          </a:xfrm>
          <a:prstGeom prst="rect">
            <a:avLst/>
          </a:prstGeom>
        </p:spPr>
        <p:txBody>
          <a:bodyPr vert="horz" wrap="square" lIns="0" tIns="108585" rIns="0" bIns="0" rtlCol="0">
            <a:spAutoFit/>
          </a:bodyPr>
          <a:lstStyle/>
          <a:p>
            <a:pPr marL="12700" marR="5080">
              <a:lnSpc>
                <a:spcPts val="6920"/>
              </a:lnSpc>
              <a:spcBef>
                <a:spcPts val="855"/>
              </a:spcBef>
              <a:defRPr/>
            </a:pPr>
            <a:r>
              <a:rPr lang="de-DE" spc="-5"/>
              <a:t>Projekttitel.</a:t>
            </a:r>
            <a:br>
              <a:rPr lang="de-DE" spc="-5"/>
            </a:br>
            <a:r>
              <a:rPr lang="de-DE" spc="-5"/>
              <a:t>Projektuntertitel.</a:t>
            </a:r>
            <a:endParaRPr spc="-10"/>
          </a:p>
        </p:txBody>
      </p:sp>
      <p:sp>
        <p:nvSpPr>
          <p:cNvPr id="3" name="object 3"/>
          <p:cNvSpPr txBox="1"/>
          <p:nvPr/>
        </p:nvSpPr>
        <p:spPr bwMode="auto">
          <a:xfrm>
            <a:off x="436114" y="411881"/>
            <a:ext cx="6194176" cy="1411284"/>
          </a:xfrm>
          <a:prstGeom prst="rect">
            <a:avLst/>
          </a:prstGeom>
        </p:spPr>
        <p:txBody>
          <a:bodyPr vert="horz" wrap="square" lIns="0" tIns="13335" rIns="0" bIns="0" rtlCol="0">
            <a:spAutoFit/>
          </a:bodyPr>
          <a:lstStyle/>
          <a:p>
            <a:pPr marL="12700">
              <a:lnSpc>
                <a:spcPct val="100000"/>
              </a:lnSpc>
              <a:spcBef>
                <a:spcPts val="105"/>
              </a:spcBef>
              <a:defRPr/>
            </a:pPr>
            <a:br>
              <a:rPr lang="de-DE" sz="2250" b="1">
                <a:solidFill>
                  <a:srgbClr val="0072BC"/>
                </a:solidFill>
                <a:latin typeface="HHU Celeste Sans"/>
                <a:cs typeface="HHU Celeste Sans"/>
              </a:rPr>
            </a:br>
            <a:r>
              <a:rPr lang="de-DE" sz="2250" b="1">
                <a:solidFill>
                  <a:srgbClr val="0070C0"/>
                </a:solidFill>
                <a:latin typeface="HHU Celeste Sans"/>
                <a:cs typeface="HHU Celeste Sans"/>
              </a:rPr>
              <a:t>Projektlaufzeit:</a:t>
            </a:r>
            <a:br>
              <a:rPr lang="de-DE" sz="2250" b="1">
                <a:solidFill>
                  <a:srgbClr val="0070C0"/>
                </a:solidFill>
                <a:latin typeface="HHU Celeste Sans"/>
                <a:cs typeface="HHU Celeste Sans"/>
              </a:rPr>
            </a:br>
            <a:r>
              <a:rPr lang="de-DE" sz="2250" b="1">
                <a:solidFill>
                  <a:srgbClr val="0070C0"/>
                </a:solidFill>
                <a:latin typeface="HHU Celeste Sans"/>
                <a:cs typeface="HHU Celeste Sans"/>
              </a:rPr>
              <a:t>Teammitglieder:</a:t>
            </a:r>
            <a:endParaRPr/>
          </a:p>
          <a:p>
            <a:pPr marL="12700">
              <a:lnSpc>
                <a:spcPct val="100000"/>
              </a:lnSpc>
              <a:spcBef>
                <a:spcPts val="105"/>
              </a:spcBef>
              <a:defRPr/>
            </a:pPr>
            <a:r>
              <a:rPr lang="de-DE" sz="2250" b="1">
                <a:solidFill>
                  <a:srgbClr val="0070C0"/>
                </a:solidFill>
                <a:latin typeface="HHU Celeste Sans"/>
                <a:cs typeface="HHU Celeste Sans"/>
              </a:rPr>
              <a:t>Betreuung:</a:t>
            </a:r>
            <a:endParaRPr sz="2250">
              <a:solidFill>
                <a:srgbClr val="0070C0"/>
              </a:solidFill>
              <a:latin typeface="HHU Celeste Sans"/>
              <a:cs typeface="HHU Celeste Sans"/>
            </a:endParaRPr>
          </a:p>
        </p:txBody>
      </p:sp>
      <p:sp>
        <p:nvSpPr>
          <p:cNvPr id="4" name="object 4"/>
          <p:cNvSpPr txBox="1"/>
          <p:nvPr/>
        </p:nvSpPr>
        <p:spPr bwMode="auto">
          <a:xfrm>
            <a:off x="489628" y="5511331"/>
            <a:ext cx="4281170" cy="2887329"/>
          </a:xfrm>
          <a:prstGeom prst="rect">
            <a:avLst/>
          </a:prstGeom>
        </p:spPr>
        <p:txBody>
          <a:bodyPr vert="horz" wrap="square" lIns="0" tIns="12065" rIns="0" bIns="0" rtlCol="0">
            <a:spAutoFit/>
          </a:bodyPr>
          <a:lstStyle/>
          <a:p>
            <a:pPr marL="12700">
              <a:lnSpc>
                <a:spcPct val="100000"/>
              </a:lnSpc>
              <a:spcBef>
                <a:spcPts val="95"/>
              </a:spcBef>
              <a:defRPr/>
            </a:pPr>
            <a:r>
              <a:rPr lang="de-DE" sz="1600" b="1" spc="-30">
                <a:solidFill>
                  <a:srgbClr val="0072BC"/>
                </a:solidFill>
                <a:latin typeface="HHU Celeste Sans"/>
                <a:cs typeface="HHU Celeste Sans"/>
              </a:rPr>
              <a:t>Projektziel</a:t>
            </a:r>
            <a:endParaRPr/>
          </a:p>
          <a:p>
            <a:pPr marL="12700" marR="137160">
              <a:lnSpc>
                <a:spcPts val="1730"/>
              </a:lnSpc>
              <a:spcBef>
                <a:spcPts val="1760"/>
              </a:spcBef>
              <a:defRPr/>
            </a:pP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de-DE" sz="1600">
              <a:latin typeface="HHU Celeste Sans"/>
              <a:cs typeface="HHU Celeste Sans"/>
            </a:endParaRPr>
          </a:p>
        </p:txBody>
      </p:sp>
      <p:sp>
        <p:nvSpPr>
          <p:cNvPr id="6" name="object 6"/>
          <p:cNvSpPr txBox="1"/>
          <p:nvPr/>
        </p:nvSpPr>
        <p:spPr bwMode="auto">
          <a:xfrm>
            <a:off x="464229" y="8572790"/>
            <a:ext cx="4279265" cy="5085431"/>
          </a:xfrm>
          <a:prstGeom prst="rect">
            <a:avLst/>
          </a:prstGeom>
        </p:spPr>
        <p:txBody>
          <a:bodyPr vert="horz" wrap="square" lIns="0" tIns="12065" rIns="0" bIns="0" rtlCol="0">
            <a:spAutoFit/>
          </a:bodyPr>
          <a:lstStyle/>
          <a:p>
            <a:pPr marL="12700">
              <a:lnSpc>
                <a:spcPct val="100000"/>
              </a:lnSpc>
              <a:spcBef>
                <a:spcPts val="95"/>
              </a:spcBef>
              <a:defRPr/>
            </a:pPr>
            <a:r>
              <a:rPr lang="de-DE" sz="1600" b="1" spc="-30">
                <a:solidFill>
                  <a:srgbClr val="0072BC"/>
                </a:solidFill>
                <a:latin typeface="HHU Celeste Sans"/>
                <a:cs typeface="HHU Celeste Sans"/>
              </a:rPr>
              <a:t>Konzept</a:t>
            </a:r>
            <a:endParaRPr sz="1600">
              <a:latin typeface="HHU Celeste Sans"/>
              <a:cs typeface="HHU Celeste Sans"/>
            </a:endParaRPr>
          </a:p>
          <a:p>
            <a:pPr marL="12700" marR="85090">
              <a:lnSpc>
                <a:spcPts val="1730"/>
              </a:lnSpc>
              <a:spcBef>
                <a:spcPts val="1760"/>
              </a:spcBef>
              <a:defRPr/>
            </a:pP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lang="de-DE" sz="1600" spc="-5">
              <a:latin typeface="HHU Celeste Sans"/>
              <a:cs typeface="HHU Celeste Sans"/>
            </a:endParaRPr>
          </a:p>
          <a:p>
            <a:pPr marL="12700" marR="85090">
              <a:lnSpc>
                <a:spcPts val="1730"/>
              </a:lnSpc>
              <a:spcBef>
                <a:spcPts val="1760"/>
              </a:spcBef>
              <a:defRPr/>
            </a:pPr>
            <a:r>
              <a:rPr sz="1600" spc="-5">
                <a:latin typeface="HHU Celeste Sans"/>
                <a:cs typeface="HHU Celeste Sans"/>
              </a:rPr>
              <a:t> </a:t>
            </a:r>
            <a:endParaRPr sz="1600">
              <a:latin typeface="HHU Celeste Sans"/>
              <a:cs typeface="HHU Celeste Sans"/>
            </a:endParaRPr>
          </a:p>
        </p:txBody>
      </p:sp>
      <p:sp>
        <p:nvSpPr>
          <p:cNvPr id="8" name="object 8"/>
          <p:cNvSpPr txBox="1"/>
          <p:nvPr/>
        </p:nvSpPr>
        <p:spPr bwMode="auto">
          <a:xfrm>
            <a:off x="4935578" y="10493762"/>
            <a:ext cx="4248785" cy="2890278"/>
          </a:xfrm>
          <a:prstGeom prst="rect">
            <a:avLst/>
          </a:prstGeom>
        </p:spPr>
        <p:txBody>
          <a:bodyPr vert="horz" wrap="square" lIns="0" tIns="39370" rIns="0" bIns="0" rtlCol="0">
            <a:spAutoFit/>
          </a:bodyPr>
          <a:lstStyle/>
          <a:p>
            <a:pPr marL="12700" marR="85090">
              <a:lnSpc>
                <a:spcPts val="1730"/>
              </a:lnSpc>
              <a:spcBef>
                <a:spcPts val="1760"/>
              </a:spcBef>
              <a:defRPr/>
            </a:pPr>
            <a:r>
              <a:rPr lang="de-DE" sz="1600" b="1" spc="-30">
                <a:solidFill>
                  <a:srgbClr val="0072BC"/>
                </a:solidFill>
                <a:latin typeface="HHU Celeste Sans"/>
                <a:cs typeface="HHU Celeste Sans"/>
              </a:rPr>
              <a:t>Koordination und Maßnahmen</a:t>
            </a:r>
            <a:endParaRPr lang="de-DE" sz="1600" b="0" i="0">
              <a:solidFill>
                <a:srgbClr val="000000"/>
              </a:solidFill>
              <a:latin typeface="Open Sans"/>
            </a:endParaRPr>
          </a:p>
          <a:p>
            <a:pPr marL="12700" marR="85090">
              <a:lnSpc>
                <a:spcPts val="1730"/>
              </a:lnSpc>
              <a:spcBef>
                <a:spcPts val="1760"/>
              </a:spcBef>
              <a:defRPr/>
            </a:pP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de-DE" sz="1600" spc="-5">
              <a:latin typeface="HHU Celeste Sans"/>
              <a:cs typeface="HHU Celeste Sans"/>
            </a:endParaRPr>
          </a:p>
        </p:txBody>
      </p:sp>
      <p:sp>
        <p:nvSpPr>
          <p:cNvPr id="9" name="object 9"/>
          <p:cNvSpPr txBox="1"/>
          <p:nvPr/>
        </p:nvSpPr>
        <p:spPr bwMode="auto">
          <a:xfrm>
            <a:off x="9376448" y="5511331"/>
            <a:ext cx="4281170" cy="8135304"/>
          </a:xfrm>
          <a:prstGeom prst="rect">
            <a:avLst/>
          </a:prstGeom>
        </p:spPr>
        <p:txBody>
          <a:bodyPr vert="horz" wrap="square" lIns="0" tIns="39370" rIns="0" bIns="0" rtlCol="0">
            <a:spAutoFit/>
          </a:bodyPr>
          <a:lstStyle/>
          <a:p>
            <a:pPr marL="12700" marR="85090">
              <a:lnSpc>
                <a:spcPts val="1730"/>
              </a:lnSpc>
              <a:spcBef>
                <a:spcPts val="1760"/>
              </a:spcBef>
              <a:defRPr/>
            </a:pP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a:p>
          <a:p>
            <a:pPr marL="12700" marR="85090">
              <a:lnSpc>
                <a:spcPts val="1730"/>
              </a:lnSpc>
              <a:spcBef>
                <a:spcPts val="1760"/>
              </a:spcBef>
              <a:defRPr/>
            </a:pPr>
            <a:r>
              <a:rPr lang="de-DE" sz="1600" b="0" i="0">
                <a:solidFill>
                  <a:srgbClr val="000000"/>
                </a:solidFill>
                <a:latin typeface="Open Sans"/>
              </a:rPr>
              <a:t> </a:t>
            </a:r>
            <a:r>
              <a:rPr lang="de-DE" sz="1600" b="1" spc="-30">
                <a:solidFill>
                  <a:srgbClr val="0072BC"/>
                </a:solidFill>
                <a:latin typeface="HHU Celeste Sans"/>
                <a:cs typeface="HHU Celeste Sans"/>
              </a:rPr>
              <a:t>Projektergebnisse und Herausforderungen </a:t>
            </a:r>
            <a:endParaRPr/>
          </a:p>
          <a:p>
            <a:pPr marL="12700" marR="85090">
              <a:lnSpc>
                <a:spcPts val="1730"/>
              </a:lnSpc>
              <a:spcBef>
                <a:spcPts val="1760"/>
              </a:spcBef>
              <a:defRPr/>
            </a:pP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de-DE" sz="1600" spc="-5">
              <a:latin typeface="HHU Celeste Sans"/>
              <a:cs typeface="HHU Celeste Sans"/>
            </a:endParaRPr>
          </a:p>
          <a:p>
            <a:pPr marL="12700" marR="25400">
              <a:lnSpc>
                <a:spcPts val="1730"/>
              </a:lnSpc>
              <a:spcBef>
                <a:spcPts val="1745"/>
              </a:spcBef>
              <a:defRPr/>
            </a:pPr>
            <a:r>
              <a:rPr lang="de-DE" sz="1600" b="1" spc="-30">
                <a:solidFill>
                  <a:srgbClr val="0072BC"/>
                </a:solidFill>
                <a:latin typeface="HHU Celeste Sans"/>
                <a:cs typeface="HHU Celeste Sans"/>
              </a:rPr>
              <a:t>Fazit </a:t>
            </a:r>
            <a:endParaRPr/>
          </a:p>
          <a:p>
            <a:pPr marL="12700" marR="25400">
              <a:lnSpc>
                <a:spcPts val="1730"/>
              </a:lnSpc>
              <a:spcBef>
                <a:spcPts val="1745"/>
              </a:spcBef>
              <a:defRPr/>
            </a:pPr>
            <a:br>
              <a:rPr lang="de-DE" sz="1600" b="1" spc="-30">
                <a:solidFill>
                  <a:srgbClr val="0072BC"/>
                </a:solidFill>
                <a:latin typeface="HHU Celeste Sans"/>
                <a:cs typeface="HHU Celeste Sans"/>
              </a:rPr>
            </a:br>
            <a:r>
              <a:rPr lang="de-DE" sz="1600" b="0" i="0">
                <a:solidFill>
                  <a:srgbClr val="000000"/>
                </a:solidFill>
                <a:latin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de-DE" sz="1600" spc="-5">
              <a:latin typeface="HHU Celeste Sans"/>
              <a:cs typeface="HHU Celeste Sans"/>
            </a:endParaRPr>
          </a:p>
        </p:txBody>
      </p:sp>
      <p:sp>
        <p:nvSpPr>
          <p:cNvPr id="10" name="object 10"/>
          <p:cNvSpPr/>
          <p:nvPr/>
        </p:nvSpPr>
        <p:spPr bwMode="auto">
          <a:xfrm>
            <a:off x="558800" y="18886689"/>
            <a:ext cx="13104002" cy="896559"/>
          </a:xfrm>
          <a:custGeom>
            <a:avLst/>
            <a:gdLst/>
            <a:ahLst/>
            <a:cxnLst/>
            <a:rect l="l" t="t" r="r" b="b"/>
            <a:pathLst>
              <a:path w="10415905" h="676909" extrusionOk="0">
                <a:moveTo>
                  <a:pt x="0" y="676338"/>
                </a:moveTo>
                <a:lnTo>
                  <a:pt x="10415594" y="676338"/>
                </a:lnTo>
                <a:lnTo>
                  <a:pt x="10415594" y="0"/>
                </a:lnTo>
                <a:lnTo>
                  <a:pt x="0" y="0"/>
                </a:lnTo>
                <a:lnTo>
                  <a:pt x="0" y="676338"/>
                </a:lnTo>
                <a:close/>
              </a:path>
            </a:pathLst>
          </a:custGeom>
          <a:solidFill>
            <a:schemeClr val="accent4">
              <a:lumMod val="75000"/>
            </a:schemeClr>
          </a:solidFill>
        </p:spPr>
        <p:txBody>
          <a:bodyPr wrap="square" lIns="0" tIns="0" rIns="0" bIns="0" rtlCol="0"/>
          <a:lstStyle/>
          <a:p>
            <a:pPr marL="12700">
              <a:lnSpc>
                <a:spcPct val="100000"/>
              </a:lnSpc>
              <a:spcBef>
                <a:spcPts val="105"/>
              </a:spcBef>
              <a:defRPr/>
            </a:pPr>
            <a:r>
              <a:rPr lang="de-DE" sz="1800" b="1">
                <a:solidFill>
                  <a:schemeClr val="bg1"/>
                </a:solidFill>
                <a:latin typeface="HHU Celeste Sans"/>
                <a:cs typeface="HHU Celeste Sans"/>
              </a:rPr>
              <a:t>Teamprojekt</a:t>
            </a:r>
            <a:endParaRPr/>
          </a:p>
          <a:p>
            <a:pPr marL="12700">
              <a:lnSpc>
                <a:spcPct val="100000"/>
              </a:lnSpc>
              <a:spcBef>
                <a:spcPts val="105"/>
              </a:spcBef>
              <a:defRPr/>
            </a:pPr>
            <a:r>
              <a:rPr lang="de-DE" sz="1800" b="1">
                <a:solidFill>
                  <a:schemeClr val="bg1"/>
                </a:solidFill>
                <a:latin typeface="HHU Celeste Sans"/>
                <a:cs typeface="HHU Celeste Sans"/>
              </a:rPr>
              <a:t>Masterstudiengang Kunstvermittlung und Kulturmanagement</a:t>
            </a:r>
            <a:br>
              <a:rPr lang="de-DE" sz="1800" b="1">
                <a:solidFill>
                  <a:schemeClr val="bg1"/>
                </a:solidFill>
                <a:latin typeface="HHU Celeste Sans"/>
                <a:cs typeface="HHU Celeste Sans"/>
              </a:rPr>
            </a:br>
            <a:r>
              <a:rPr lang="de-DE" sz="1800" b="1">
                <a:solidFill>
                  <a:schemeClr val="bg1"/>
                </a:solidFill>
                <a:latin typeface="HHU Celeste Sans"/>
                <a:cs typeface="HHU Celeste Sans"/>
              </a:rPr>
              <a:t>Institut für Kunstgeschichte, Heinrich-Heine-Universität Düsseldorf</a:t>
            </a:r>
            <a:endParaRPr/>
          </a:p>
        </p:txBody>
      </p:sp>
      <p:sp>
        <p:nvSpPr>
          <p:cNvPr id="28" name="object 28"/>
          <p:cNvSpPr/>
          <p:nvPr/>
        </p:nvSpPr>
        <p:spPr bwMode="auto">
          <a:xfrm>
            <a:off x="10161887" y="0"/>
            <a:ext cx="4058101" cy="2779533"/>
          </a:xfrm>
          <a:prstGeom prst="rect">
            <a:avLst/>
          </a:prstGeom>
          <a:blipFill>
            <a:blip r:embed="rId3"/>
            <a:stretch/>
          </a:blipFill>
        </p:spPr>
        <p:txBody>
          <a:bodyPr wrap="square" lIns="0" tIns="0" rIns="0" bIns="0" rtlCol="0"/>
          <a:lstStyle/>
          <a:p>
            <a:pPr>
              <a:defRPr/>
            </a:pPr>
            <a:endParaRPr/>
          </a:p>
        </p:txBody>
      </p:sp>
      <p:cxnSp>
        <p:nvCxnSpPr>
          <p:cNvPr id="35" name="Gerade Verbindung 34"/>
          <p:cNvCxnSpPr>
            <a:cxnSpLocks/>
          </p:cNvCxnSpPr>
          <p:nvPr/>
        </p:nvCxnSpPr>
        <p:spPr bwMode="auto">
          <a:xfrm>
            <a:off x="489628" y="13862050"/>
            <a:ext cx="130485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 Verbindung 36"/>
          <p:cNvCxnSpPr>
            <a:cxnSpLocks/>
          </p:cNvCxnSpPr>
          <p:nvPr/>
        </p:nvCxnSpPr>
        <p:spPr bwMode="auto">
          <a:xfrm>
            <a:off x="609047" y="18586450"/>
            <a:ext cx="13048571"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hteck 4"/>
          <p:cNvSpPr/>
          <p:nvPr/>
        </p:nvSpPr>
        <p:spPr bwMode="auto">
          <a:xfrm>
            <a:off x="640204" y="14319876"/>
            <a:ext cx="5785996" cy="3961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7" name="Rechteck 6"/>
          <p:cNvSpPr/>
          <p:nvPr/>
        </p:nvSpPr>
        <p:spPr bwMode="auto">
          <a:xfrm>
            <a:off x="7645400" y="14319876"/>
            <a:ext cx="5785996" cy="3961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0" name="Textfeld 29"/>
          <p:cNvSpPr txBox="1"/>
          <p:nvPr/>
        </p:nvSpPr>
        <p:spPr bwMode="auto">
          <a:xfrm>
            <a:off x="10175510" y="16253532"/>
            <a:ext cx="788999" cy="369332"/>
          </a:xfrm>
          <a:prstGeom prst="rect">
            <a:avLst/>
          </a:prstGeom>
          <a:noFill/>
        </p:spPr>
        <p:txBody>
          <a:bodyPr wrap="none" rtlCol="0">
            <a:spAutoFit/>
          </a:bodyPr>
          <a:lstStyle/>
          <a:p>
            <a:pPr>
              <a:defRPr/>
            </a:pPr>
            <a:r>
              <a:rPr lang="de-DE"/>
              <a:t>Abb. 3</a:t>
            </a:r>
            <a:endParaRPr/>
          </a:p>
        </p:txBody>
      </p:sp>
      <p:sp>
        <p:nvSpPr>
          <p:cNvPr id="36" name="Textfeld 35"/>
          <p:cNvSpPr txBox="1"/>
          <p:nvPr/>
        </p:nvSpPr>
        <p:spPr bwMode="auto">
          <a:xfrm>
            <a:off x="3391812" y="16253532"/>
            <a:ext cx="788999" cy="369332"/>
          </a:xfrm>
          <a:prstGeom prst="rect">
            <a:avLst/>
          </a:prstGeom>
          <a:noFill/>
        </p:spPr>
        <p:txBody>
          <a:bodyPr wrap="none" rtlCol="0">
            <a:spAutoFit/>
          </a:bodyPr>
          <a:lstStyle/>
          <a:p>
            <a:pPr>
              <a:defRPr/>
            </a:pPr>
            <a:r>
              <a:rPr lang="de-DE"/>
              <a:t>Abb. 2</a:t>
            </a:r>
            <a:endParaRPr/>
          </a:p>
        </p:txBody>
      </p:sp>
      <p:sp>
        <p:nvSpPr>
          <p:cNvPr id="38" name="Rechteck 37"/>
          <p:cNvSpPr/>
          <p:nvPr/>
        </p:nvSpPr>
        <p:spPr bwMode="auto">
          <a:xfrm>
            <a:off x="4935578" y="5511330"/>
            <a:ext cx="4005222" cy="4677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9" name="Textfeld 38"/>
          <p:cNvSpPr txBox="1"/>
          <p:nvPr/>
        </p:nvSpPr>
        <p:spPr bwMode="auto">
          <a:xfrm>
            <a:off x="6681412" y="7593829"/>
            <a:ext cx="1219200" cy="369332"/>
          </a:xfrm>
          <a:prstGeom prst="rect">
            <a:avLst/>
          </a:prstGeom>
          <a:noFill/>
        </p:spPr>
        <p:txBody>
          <a:bodyPr wrap="square" rtlCol="0">
            <a:spAutoFit/>
          </a:bodyPr>
          <a:lstStyle/>
          <a:p>
            <a:pPr>
              <a:defRPr/>
            </a:pPr>
            <a:r>
              <a:rPr lang="de-DE"/>
              <a:t>Abb. 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9C328-0BC3-4C7C-A7BB-5CDEEA01E5E2}"/>
              </a:ext>
            </a:extLst>
          </p:cNvPr>
          <p:cNvSpPr>
            <a:spLocks noGrp="1"/>
          </p:cNvSpPr>
          <p:nvPr>
            <p:ph type="title"/>
          </p:nvPr>
        </p:nvSpPr>
        <p:spPr>
          <a:xfrm>
            <a:off x="494553" y="2704931"/>
            <a:ext cx="13234893" cy="969496"/>
          </a:xfrm>
        </p:spPr>
        <p:txBody>
          <a:bodyPr/>
          <a:lstStyle/>
          <a:p>
            <a:r>
              <a:rPr lang="de-DE" dirty="0"/>
              <a:t>Hinweise zur Erstellung des Posters</a:t>
            </a:r>
          </a:p>
        </p:txBody>
      </p:sp>
      <p:sp>
        <p:nvSpPr>
          <p:cNvPr id="3" name="Textplatzhalter 2">
            <a:extLst>
              <a:ext uri="{FF2B5EF4-FFF2-40B4-BE49-F238E27FC236}">
                <a16:creationId xmlns:a16="http://schemas.microsoft.com/office/drawing/2014/main" id="{B322F489-BC71-417C-A6B2-D611C9BF5510}"/>
              </a:ext>
            </a:extLst>
          </p:cNvPr>
          <p:cNvSpPr>
            <a:spLocks noGrp="1"/>
          </p:cNvSpPr>
          <p:nvPr>
            <p:ph type="body" idx="1"/>
          </p:nvPr>
        </p:nvSpPr>
        <p:spPr>
          <a:xfrm>
            <a:off x="511030" y="5495214"/>
            <a:ext cx="12392170" cy="10895290"/>
          </a:xfrm>
        </p:spPr>
        <p:txBody>
          <a:bodyPr/>
          <a:lstStyle/>
          <a:p>
            <a:pPr marL="285750" indent="-285750">
              <a:buFont typeface="Arial" panose="020B0604020202020204" pitchFamily="34" charset="0"/>
              <a:buChar char="•"/>
            </a:pPr>
            <a:r>
              <a:rPr lang="de-DE" sz="2800" b="1" u="sng" dirty="0"/>
              <a:t>Achten Sie auf Bildrechte! </a:t>
            </a:r>
            <a:br>
              <a:rPr lang="de-DE" sz="2800" b="1" u="sng" dirty="0"/>
            </a:br>
            <a:br>
              <a:rPr lang="de-DE" sz="2400" dirty="0"/>
            </a:br>
            <a:r>
              <a:rPr lang="de-DE" sz="2400" dirty="0"/>
              <a:t>Wenn Ihr Teamprojekte sich mit künstlerischen Positionen auseinandergesetzt hat und Sie gerne Fotos von diesen Werken im Poster unterbringen möchten, fragen Sie vorab bei den Künstler:innen an, ob Sie die Abbildungen nutzen dürfen. Auch wenn Ihr Teamprojekt in einem Museum / einer Kulturinstitution verortet ist und Sie Fotos von Werken machen, die dort hängen, müssen Sie die Bildrechte über das Museum anfragen. </a:t>
            </a:r>
            <a:br>
              <a:rPr lang="de-DE" sz="2400" dirty="0"/>
            </a:br>
            <a:r>
              <a:rPr lang="de-DE" sz="2400" dirty="0"/>
              <a:t>Wir empfehlen im Zweifelsfall Abbildungen mit einer entsprechenden Creative Commons Lizenz zu nutzen. </a:t>
            </a:r>
            <a:br>
              <a:rPr lang="de-DE" sz="2400" dirty="0"/>
            </a:br>
            <a:r>
              <a:rPr lang="de-DE" sz="2400" dirty="0"/>
              <a:t>Mehr Informationen zum Thema Bildrechte finden Sie auch im „</a:t>
            </a:r>
            <a:r>
              <a:rPr lang="de-DE" sz="2400" dirty="0">
                <a:hlinkClick r:id="rId2"/>
              </a:rPr>
              <a:t>Leitfaden Bildrechte</a:t>
            </a:r>
            <a:r>
              <a:rPr lang="de-DE" sz="2400" dirty="0"/>
              <a:t>“ des Deutschen Verbands für Kunstgeschichte.  </a:t>
            </a:r>
          </a:p>
          <a:p>
            <a:endParaRPr lang="de-DE" sz="2400" dirty="0"/>
          </a:p>
          <a:p>
            <a:pPr marL="285750" indent="-285750">
              <a:buFont typeface="Arial" panose="020B0604020202020204" pitchFamily="34" charset="0"/>
              <a:buChar char="•"/>
            </a:pPr>
            <a:r>
              <a:rPr lang="de-DE" sz="2800" b="1" u="sng" dirty="0"/>
              <a:t>Teamprojekt-Archiv</a:t>
            </a:r>
            <a:br>
              <a:rPr lang="de-DE" sz="2800" b="1" u="sng" dirty="0"/>
            </a:br>
            <a:br>
              <a:rPr lang="de-DE" sz="2400" dirty="0"/>
            </a:br>
            <a:r>
              <a:rPr lang="de-DE" sz="2400" dirty="0"/>
              <a:t>Bitte vermerken Sie in der Mail an </a:t>
            </a:r>
            <a:r>
              <a:rPr lang="de-DE" sz="2400" dirty="0" err="1"/>
              <a:t>Ihre:n</a:t>
            </a:r>
            <a:r>
              <a:rPr lang="de-DE" sz="2400" dirty="0"/>
              <a:t> </a:t>
            </a:r>
            <a:r>
              <a:rPr lang="de-DE" sz="2400" dirty="0" err="1"/>
              <a:t>Betreuer:in</a:t>
            </a:r>
            <a:r>
              <a:rPr lang="de-DE" sz="2400" dirty="0"/>
              <a:t>, ob Sie einer Veröffentlichung des Teamprojekt-Posters auf der Webseite des KuK-Studiengangs zustimmen. Damit erhalten Sie nicht nur eine erhöhte Aufmerksamkeit für das Projekt, sondern helfen Kommiliton:innen Inspiration für ihre zukünftigen Teamprojekte zu finden. </a:t>
            </a:r>
            <a:br>
              <a:rPr lang="de-DE" sz="2400" dirty="0"/>
            </a:br>
            <a:r>
              <a:rPr lang="de-DE" sz="2400" dirty="0"/>
              <a:t>Sollte Ihr Teamprojekt sich mit sensiblen Daten (einer Partnerinstitutionen) beschäftigen, sind diese natürlich nicht im Poster zu inkludieren.  </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800" b="1" u="sng" dirty="0"/>
              <a:t>Formatierung </a:t>
            </a:r>
            <a:br>
              <a:rPr lang="de-DE" sz="2800" b="1" u="sng" dirty="0"/>
            </a:br>
            <a:br>
              <a:rPr lang="de-DE" sz="2400" dirty="0"/>
            </a:br>
            <a:r>
              <a:rPr lang="de-DE" sz="2400" dirty="0"/>
              <a:t>Senden Sie das Poster bitte als PDF an </a:t>
            </a:r>
            <a:r>
              <a:rPr lang="de-DE" sz="2400" dirty="0" err="1"/>
              <a:t>Ihre:n</a:t>
            </a:r>
            <a:r>
              <a:rPr lang="de-DE" sz="2400" dirty="0"/>
              <a:t> </a:t>
            </a:r>
            <a:r>
              <a:rPr lang="de-DE" sz="2400" dirty="0" err="1"/>
              <a:t>Betreuer:in</a:t>
            </a:r>
            <a:r>
              <a:rPr lang="de-DE" sz="2400" dirty="0"/>
              <a:t>, da es beim Versenden von </a:t>
            </a:r>
            <a:r>
              <a:rPr lang="de-DE" sz="2400" dirty="0" err="1"/>
              <a:t>ppt</a:t>
            </a:r>
            <a:r>
              <a:rPr lang="de-DE" sz="2400" dirty="0"/>
              <a:t>-Dateien oft zu Verschiebungen im Layout kommt. </a:t>
            </a:r>
            <a:br>
              <a:rPr lang="de-DE" sz="2400" dirty="0"/>
            </a:br>
            <a:r>
              <a:rPr lang="de-DE" sz="2400" dirty="0"/>
              <a:t>Bei der Formatierung für das Poster handelt es sich um eine exemplarische Vorlage, wenn Sie Inhalte verschieben oder die Bildflächen verkleinern möchten, um mehr andere Inhalte unterzubringen, steht Ihnen dies natürlich frei. Im Zweifelsfall sprechen Sie mit Ihrer </a:t>
            </a:r>
            <a:r>
              <a:rPr lang="de-DE" sz="2400" dirty="0" err="1"/>
              <a:t>Betreuer:in</a:t>
            </a:r>
            <a:r>
              <a:rPr lang="de-DE" sz="2400"/>
              <a:t>. </a:t>
            </a:r>
            <a:endParaRPr lang="de-DE" sz="2400" dirty="0"/>
          </a:p>
          <a:p>
            <a:pPr marL="285750" indent="-285750">
              <a:buFont typeface="Arial" panose="020B0604020202020204" pitchFamily="34" charset="0"/>
              <a:buChar char="•"/>
            </a:pPr>
            <a:endParaRPr lang="de-DE" sz="2400" dirty="0"/>
          </a:p>
        </p:txBody>
      </p:sp>
    </p:spTree>
    <p:extLst>
      <p:ext uri="{BB962C8B-B14F-4D97-AF65-F5344CB8AC3E}">
        <p14:creationId xmlns:p14="http://schemas.microsoft.com/office/powerpoint/2010/main" val="2341066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462</Words>
  <Application>Microsoft Office PowerPoint</Application>
  <DocSecurity>0</DocSecurity>
  <PresentationFormat>Benutzerdefiniert</PresentationFormat>
  <Paragraphs>27</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HHU Celeste Sans</vt:lpstr>
      <vt:lpstr>Open Sans</vt:lpstr>
      <vt:lpstr>Office Theme</vt:lpstr>
      <vt:lpstr>Projekttitel. Projektuntertitel.</vt:lpstr>
      <vt:lpstr>Hinweise zur Erstellung des Posters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den (manchmal langen) Titel  des Projekts eintragen</dc:title>
  <dc:subject/>
  <dc:creator>Christine Stender</dc:creator>
  <cp:keywords/>
  <dc:description/>
  <cp:lastModifiedBy>Christine Stender</cp:lastModifiedBy>
  <cp:revision>25</cp:revision>
  <cp:lastPrinted>2024-06-05T09:44:39Z</cp:lastPrinted>
  <dcterms:created xsi:type="dcterms:W3CDTF">2019-11-25T10:22:47Z</dcterms:created>
  <dcterms:modified xsi:type="dcterms:W3CDTF">2024-06-05T09:48:04Z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2019-11-25T00:00:00Z</vt:filetime>
  </property>
  <property fmtid="{D5CDD505-2E9C-101B-9397-08002B2CF9AE}" pid="3" name="Creator">
    <vt:lpwstr>Adobe InDesign CC 13.0 (Windows)</vt:lpwstr>
  </property>
  <property fmtid="{D5CDD505-2E9C-101B-9397-08002B2CF9AE}" pid="4" name="LastSaved">
    <vt:filetime>2019-11-25T00:00:00Z</vt:filetime>
  </property>
</Properties>
</file>